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17"/>
  </p:notesMasterIdLst>
  <p:sldIdLst>
    <p:sldId id="274" r:id="rId3"/>
    <p:sldId id="257" r:id="rId4"/>
    <p:sldId id="258" r:id="rId5"/>
    <p:sldId id="269" r:id="rId6"/>
    <p:sldId id="271" r:id="rId7"/>
    <p:sldId id="270" r:id="rId8"/>
    <p:sldId id="272" r:id="rId9"/>
    <p:sldId id="267" r:id="rId10"/>
    <p:sldId id="263" r:id="rId11"/>
    <p:sldId id="260" r:id="rId12"/>
    <p:sldId id="264" r:id="rId13"/>
    <p:sldId id="261" r:id="rId14"/>
    <p:sldId id="26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1108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690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64DC64-EAC8-4FC0-A7BE-04FB791F4C7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39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Monitoring AI means regularly checking systems, logging user actions, testing defenses, and staying ahead of threats.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slide covers important rules and certifications. It’s vital to understand ownership laws and earn credentials that build trust.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Small businesses face unique challenges in AI security due to limited resources and complex rules.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Some AI risks can be insured—though this is still evolving. Policies may help if there’s a breach or system failure.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slide compares AI and cybersecurity: both matter, but AI introduces new risks and requires new tools and thinking.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This slide outlines what we'll cover: key risks, protection, rules, and specific concerns for small businesses.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Here are the main risks when using AI: data leaks, stealing models, and mistakes caused by biased or bad training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Yes, AI can be hacked just like traditional software. This slide introduces common attack methods such as copying models and poisoning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AI data can be stolen using several methods. This slide highlights how data can leak if models aren’t secured properly.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These are real-world examples of AI being hacked—demonstrating how physical tricks, social manipulation, and data bias can all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Real examples show how data was extracted from AI chatbots and image tools. It’s a reminder that good defenses like encryption are essential.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AI security focuses on protecting models, data, and decisions. It differs from standard cybersecurity which protects networks and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To protect AI systems, encrypt the data, limit who can access it, monitor for strange activity, and build security in from the beginning.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front cover - with solid shaded backgroun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60AE7FE-5799-4258-A3DD-0FDDE50DD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1851" y="6477000"/>
            <a:ext cx="404813" cy="36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25" tIns="38963" rIns="77925" bIns="38963" anchor="ctr"/>
          <a:lstStyle>
            <a:lvl1pPr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5pPr>
            <a:lvl6pPr marL="2514600" indent="-228600" defTabSz="777875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6pPr>
            <a:lvl7pPr marL="2971800" indent="-228600" defTabSz="777875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7pPr>
            <a:lvl8pPr marL="3429000" indent="-228600" defTabSz="777875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8pPr>
            <a:lvl9pPr marL="3886200" indent="-228600" defTabSz="777875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aecilia LT Std Light" panose="02060503040505020204" pitchFamily="18" charset="0"/>
              </a:defRPr>
            </a:lvl9pPr>
          </a:lstStyle>
          <a:p>
            <a:pPr algn="r" eaLnBrk="1" hangingPunct="1"/>
            <a:fld id="{CD598F4D-1AF1-4288-9F7F-B5E7F3B2B581}" type="slidenum">
              <a:rPr lang="en-GB" altLang="en-US" sz="700">
                <a:solidFill>
                  <a:schemeClr val="bg1"/>
                </a:solidFill>
                <a:latin typeface="Caecilia LT Std Roman" panose="02060503050505020204" pitchFamily="18" charset="0"/>
                <a:ea typeface="Caecilia LT Std Roman" panose="02060503050505020204" pitchFamily="18" charset="0"/>
                <a:cs typeface="Caecilia LT Std Roman" panose="02060503050505020204" pitchFamily="18" charset="0"/>
              </a:rPr>
              <a:pPr algn="r" eaLnBrk="1" hangingPunct="1"/>
              <a:t>‹#›</a:t>
            </a:fld>
            <a:endParaRPr lang="en-GB" altLang="en-US" sz="700">
              <a:solidFill>
                <a:schemeClr val="bg1"/>
              </a:solidFill>
              <a:latin typeface="Caecilia LT Std Roman" panose="02060503050505020204" pitchFamily="18" charset="0"/>
              <a:ea typeface="Caecilia LT Std Roman" panose="02060503050505020204" pitchFamily="18" charset="0"/>
              <a:cs typeface="Caecilia LT Std Roman" panose="0206050305050502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32946-FE5B-4C30-845E-7A185177AB79}"/>
              </a:ext>
            </a:extLst>
          </p:cNvPr>
          <p:cNvSpPr/>
          <p:nvPr/>
        </p:nvSpPr>
        <p:spPr>
          <a:xfrm>
            <a:off x="777876" y="1037168"/>
            <a:ext cx="8366125" cy="582083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122486" y="2996952"/>
            <a:ext cx="6549785" cy="1718256"/>
          </a:xfrm>
          <a:ln>
            <a:noFill/>
          </a:ln>
        </p:spPr>
        <p:txBody>
          <a:bodyPr lIns="0" tIns="0" rIns="0" bIns="0">
            <a:noAutofit/>
          </a:bodyPr>
          <a:lstStyle>
            <a:lvl1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25"/>
          <p:cNvSpPr>
            <a:spLocks noGrp="1"/>
          </p:cNvSpPr>
          <p:nvPr>
            <p:ph type="body" sz="quarter" idx="15"/>
          </p:nvPr>
        </p:nvSpPr>
        <p:spPr>
          <a:xfrm>
            <a:off x="1115616" y="5003242"/>
            <a:ext cx="6556654" cy="262927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  <a:latin typeface="Caecilia LT Std Roman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1116315" y="5470817"/>
            <a:ext cx="6556654" cy="195507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2268CF99-E2A4-4CD0-AF7E-D116D9142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5" y="1545167"/>
            <a:ext cx="2001838" cy="49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5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6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1A7C541-2541-4BAE-B618-E67AD90CB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1789" y="3543301"/>
            <a:ext cx="6550025" cy="295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6792" tIns="306792" rIns="76698" bIns="92037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presentation title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6E1B576-93A5-4366-81E8-912744B10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6" y="5602818"/>
            <a:ext cx="61198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1931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 kern="1200">
          <a:solidFill>
            <a:schemeClr val="bg1"/>
          </a:solidFill>
          <a:latin typeface="+mj-lt"/>
          <a:ea typeface="Caecilia LT Std Light"/>
          <a:cs typeface="Caecilia LT Std Light"/>
        </a:defRPr>
      </a:lvl1pPr>
      <a:lvl2pPr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2pPr>
      <a:lvl3pPr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3pPr>
      <a:lvl4pPr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4pPr>
      <a:lvl5pPr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5pPr>
      <a:lvl6pPr marL="457200"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6pPr>
      <a:lvl7pPr marL="914400"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7pPr>
      <a:lvl8pPr marL="1371600"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8pPr>
      <a:lvl9pPr marL="1828800" algn="l" defTabSz="777875" rtl="0" eaLnBrk="1" fontAlgn="base" hangingPunct="1">
        <a:lnSpc>
          <a:spcPts val="3838"/>
        </a:lnSpc>
        <a:spcBef>
          <a:spcPct val="0"/>
        </a:spcBef>
        <a:spcAft>
          <a:spcPts val="338"/>
        </a:spcAft>
        <a:defRPr sz="3800">
          <a:solidFill>
            <a:schemeClr val="bg1"/>
          </a:solidFill>
          <a:latin typeface="Caecilia LT Std Light" panose="02060503040505020204" pitchFamily="18" charset="0"/>
          <a:ea typeface="Caecilia LT Std Light" panose="02060503040505020204" pitchFamily="18" charset="0"/>
          <a:cs typeface="Caecilia LT Std Light" panose="02060503040505020204" pitchFamily="18" charset="0"/>
        </a:defRPr>
      </a:lvl9pPr>
    </p:titleStyle>
    <p:bodyStyle>
      <a:lvl1pPr algn="l" defTabSz="777875" rtl="0" eaLnBrk="1" fontAlgn="base" hangingPunct="1">
        <a:lnSpc>
          <a:spcPts val="1275"/>
        </a:lnSpc>
        <a:spcBef>
          <a:spcPts val="688"/>
        </a:spcBef>
        <a:spcAft>
          <a:spcPts val="250"/>
        </a:spcAft>
        <a:buFont typeface="Arial" panose="020B0604020202020204" pitchFamily="34" charset="0"/>
        <a:defRPr sz="900" kern="1200">
          <a:solidFill>
            <a:schemeClr val="bg1"/>
          </a:solidFill>
          <a:latin typeface="Caecilia LT Std Light" pitchFamily="50" charset="0"/>
          <a:ea typeface="Caecilia LT Std Light" pitchFamily="50" charset="0"/>
          <a:cs typeface="Caecilia LT Std Light" pitchFamily="50" charset="0"/>
        </a:defRPr>
      </a:lvl1pPr>
      <a:lvl2pPr marL="6350" algn="l" defTabSz="777875" rtl="0" eaLnBrk="1" fontAlgn="base" hangingPunct="1">
        <a:lnSpc>
          <a:spcPts val="1025"/>
        </a:lnSpc>
        <a:spcBef>
          <a:spcPts val="250"/>
        </a:spcBef>
        <a:spcAft>
          <a:spcPts val="513"/>
        </a:spcAft>
        <a:buFont typeface=".AppleSystemUIFont"/>
        <a:defRPr sz="900" b="1" kern="1200">
          <a:solidFill>
            <a:srgbClr val="FF0000"/>
          </a:solidFill>
          <a:latin typeface="Caecilia LT Std Roman" pitchFamily="50" charset="0"/>
          <a:ea typeface="Caecilia LT Std Roman" pitchFamily="50" charset="0"/>
          <a:cs typeface="Caecilia LT Std Roman" pitchFamily="50" charset="0"/>
        </a:defRPr>
      </a:lvl2pPr>
      <a:lvl3pPr marL="6350" algn="l" defTabSz="777875" rtl="0" eaLnBrk="1" fontAlgn="base" hangingPunct="1">
        <a:lnSpc>
          <a:spcPts val="938"/>
        </a:lnSpc>
        <a:spcBef>
          <a:spcPct val="0"/>
        </a:spcBef>
        <a:spcAft>
          <a:spcPts val="250"/>
        </a:spcAft>
        <a:buFont typeface=".AppleSystemUIFont"/>
        <a:defRPr sz="900" kern="1200">
          <a:solidFill>
            <a:srgbClr val="FF0000"/>
          </a:solidFill>
          <a:latin typeface="+mn-lt"/>
          <a:ea typeface="Caecilia LT Std Light"/>
          <a:cs typeface="Caecilia LT Std Light"/>
        </a:defRPr>
      </a:lvl3pPr>
      <a:lvl4pPr marL="115888" indent="-109538" algn="l" defTabSz="777875" rtl="0" eaLnBrk="1" fontAlgn="base" hangingPunct="1">
        <a:lnSpc>
          <a:spcPts val="938"/>
        </a:lnSpc>
        <a:spcBef>
          <a:spcPct val="0"/>
        </a:spcBef>
        <a:spcAft>
          <a:spcPts val="250"/>
        </a:spcAft>
        <a:buClr>
          <a:schemeClr val="accent1"/>
        </a:buClr>
        <a:buSzPct val="100000"/>
        <a:buFont typeface="LucidaGrande"/>
        <a:buChar char="•"/>
        <a:defRPr sz="900" kern="1200">
          <a:solidFill>
            <a:srgbClr val="FF0000"/>
          </a:solidFill>
          <a:latin typeface="+mn-lt"/>
          <a:ea typeface="Caecilia LT Std Light"/>
          <a:cs typeface="Caecilia LT Std Light"/>
        </a:defRPr>
      </a:lvl4pPr>
      <a:lvl5pPr marL="228600" indent="-111125" algn="l" defTabSz="777875" rtl="0" eaLnBrk="1" fontAlgn="base" hangingPunct="1">
        <a:lnSpc>
          <a:spcPts val="938"/>
        </a:lnSpc>
        <a:spcBef>
          <a:spcPct val="0"/>
        </a:spcBef>
        <a:spcAft>
          <a:spcPts val="250"/>
        </a:spcAft>
        <a:buFont typeface=".AppleSystemUIFont"/>
        <a:buChar char="-"/>
        <a:defRPr sz="900" kern="1200">
          <a:solidFill>
            <a:srgbClr val="FF0000"/>
          </a:solidFill>
          <a:latin typeface="+mn-lt"/>
          <a:ea typeface="Caecilia LT Std Light"/>
          <a:cs typeface="Caecilia LT Std Light"/>
        </a:defRPr>
      </a:lvl5pPr>
      <a:lvl6pPr marL="2142942" indent="-194813" algn="l" defTabSz="77925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sz="1500" kern="1200">
          <a:solidFill>
            <a:srgbClr val="FF0000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8F04B6-06F5-CDA3-F14B-3D9112FD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433" y="2787651"/>
            <a:ext cx="6549785" cy="2073885"/>
          </a:xfrm>
        </p:spPr>
        <p:txBody>
          <a:bodyPr/>
          <a:lstStyle/>
          <a:p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2400" dirty="0"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2400" dirty="0"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GB" sz="3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near-term challenges presented by AI on Cybersecurity</a:t>
            </a:r>
            <a:br>
              <a:rPr lang="en-GB" sz="4400" dirty="0"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br>
              <a:rPr lang="en-GB" sz="3600" dirty="0"/>
            </a:br>
            <a:br>
              <a:rPr lang="en-GB" sz="1800" dirty="0">
                <a:latin typeface="+mn-lt"/>
              </a:rPr>
            </a:br>
            <a:r>
              <a:rPr lang="en-GB" sz="1100" dirty="0">
                <a:latin typeface="+mn-lt"/>
              </a:rPr>
              <a:t>Nick Gibbons, Legal Director</a:t>
            </a:r>
          </a:p>
        </p:txBody>
      </p:sp>
    </p:spTree>
    <p:extLst>
      <p:ext uri="{BB962C8B-B14F-4D97-AF65-F5344CB8AC3E}">
        <p14:creationId xmlns:p14="http://schemas.microsoft.com/office/powerpoint/2010/main" val="381428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Monitoring AI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- Regular checks</a:t>
            </a:r>
          </a:p>
          <a:p>
            <a:r>
              <a:rPr dirty="0">
                <a:solidFill>
                  <a:schemeClr val="bg1"/>
                </a:solidFill>
              </a:rPr>
              <a:t>- Alerts for weird behavior</a:t>
            </a:r>
          </a:p>
          <a:p>
            <a:r>
              <a:rPr dirty="0">
                <a:solidFill>
                  <a:schemeClr val="bg1"/>
                </a:solidFill>
              </a:rPr>
              <a:t>- Log who uses what</a:t>
            </a:r>
          </a:p>
          <a:p>
            <a:r>
              <a:rPr dirty="0">
                <a:solidFill>
                  <a:schemeClr val="bg1"/>
                </a:solidFill>
              </a:rPr>
              <a:t>- Simulate attacks</a:t>
            </a:r>
          </a:p>
          <a:p>
            <a:r>
              <a:rPr dirty="0">
                <a:solidFill>
                  <a:schemeClr val="bg1"/>
                </a:solidFill>
              </a:rPr>
              <a:t>- Keep software updated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Rules, Ownership, and Certs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- GDPR, EU AI Act, NIST Framework</a:t>
            </a:r>
          </a:p>
          <a:p>
            <a:r>
              <a:rPr dirty="0">
                <a:solidFill>
                  <a:schemeClr val="bg1"/>
                </a:solidFill>
              </a:rPr>
              <a:t>- Who owns AI-made content?</a:t>
            </a:r>
          </a:p>
          <a:p>
            <a:r>
              <a:rPr dirty="0">
                <a:solidFill>
                  <a:schemeClr val="bg1"/>
                </a:solidFill>
              </a:rPr>
              <a:t>- Copyright issues</a:t>
            </a:r>
          </a:p>
          <a:p>
            <a:r>
              <a:rPr dirty="0">
                <a:solidFill>
                  <a:schemeClr val="bg1"/>
                </a:solidFill>
              </a:rPr>
              <a:t>- Certifications: ISO 27001, 42001, CISSP, CEH, AWS, Google ML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SME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Low budget</a:t>
            </a:r>
          </a:p>
          <a:p>
            <a:r>
              <a:rPr dirty="0">
                <a:solidFill>
                  <a:schemeClr val="bg1"/>
                </a:solidFill>
              </a:rPr>
              <a:t>- Not enough experts</a:t>
            </a:r>
          </a:p>
          <a:p>
            <a:r>
              <a:rPr dirty="0">
                <a:solidFill>
                  <a:schemeClr val="bg1"/>
                </a:solidFill>
              </a:rPr>
              <a:t>- Depend on vendors</a:t>
            </a:r>
          </a:p>
          <a:p>
            <a:r>
              <a:rPr dirty="0">
                <a:solidFill>
                  <a:schemeClr val="bg1"/>
                </a:solidFill>
              </a:rPr>
              <a:t>- Rules are hard to follow</a:t>
            </a:r>
          </a:p>
          <a:p>
            <a:r>
              <a:rPr dirty="0">
                <a:solidFill>
                  <a:schemeClr val="bg1"/>
                </a:solidFill>
              </a:rPr>
              <a:t>- Easier target for hackers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AI Security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</a:t>
            </a:r>
            <a:r>
              <a:rPr lang="en-GB" dirty="0">
                <a:solidFill>
                  <a:schemeClr val="bg1"/>
                </a:solidFill>
              </a:rPr>
              <a:t>Some AI specific </a:t>
            </a:r>
            <a:r>
              <a:rPr lang="en-GB" dirty="0" err="1">
                <a:solidFill>
                  <a:schemeClr val="bg1"/>
                </a:solidFill>
              </a:rPr>
              <a:t>covr</a:t>
            </a:r>
            <a:r>
              <a:rPr lang="en-GB" dirty="0">
                <a:solidFill>
                  <a:schemeClr val="bg1"/>
                </a:solidFill>
              </a:rPr>
              <a:t> available</a:t>
            </a:r>
          </a:p>
          <a:p>
            <a:r>
              <a:rPr lang="en-GB" dirty="0">
                <a:solidFill>
                  <a:schemeClr val="bg1"/>
                </a:solidFill>
              </a:rPr>
              <a:t>“Secret “ AI cover</a:t>
            </a:r>
            <a:endParaRPr dirty="0">
              <a:solidFill>
                <a:schemeClr val="bg1"/>
              </a:solidFill>
            </a:endParaRPr>
          </a:p>
          <a:p>
            <a:r>
              <a:rPr dirty="0">
                <a:solidFill>
                  <a:schemeClr val="bg1"/>
                </a:solidFill>
              </a:rPr>
              <a:t>Covers mistakes, theft, reputation loss</a:t>
            </a:r>
            <a:r>
              <a:rPr lang="en-GB" dirty="0">
                <a:solidFill>
                  <a:schemeClr val="bg1"/>
                </a:solidFill>
              </a:rPr>
              <a:t> where human interface</a:t>
            </a:r>
            <a:endParaRPr dirty="0">
              <a:solidFill>
                <a:schemeClr val="bg1"/>
              </a:solidFill>
            </a:endParaRPr>
          </a:p>
          <a:p>
            <a:r>
              <a:rPr dirty="0">
                <a:solidFill>
                  <a:schemeClr val="bg1"/>
                </a:solidFill>
              </a:rPr>
              <a:t>Still new and evolving</a:t>
            </a:r>
          </a:p>
          <a:p>
            <a:r>
              <a:rPr dirty="0">
                <a:solidFill>
                  <a:schemeClr val="bg1"/>
                </a:solidFill>
              </a:rPr>
              <a:t>- Insurers </a:t>
            </a:r>
            <a:r>
              <a:rPr lang="en-GB" dirty="0">
                <a:solidFill>
                  <a:schemeClr val="bg1"/>
                </a:solidFill>
              </a:rPr>
              <a:t> likely to </a:t>
            </a:r>
            <a:r>
              <a:rPr dirty="0">
                <a:solidFill>
                  <a:schemeClr val="bg1"/>
                </a:solidFill>
              </a:rPr>
              <a:t>ask for proof of care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Key Takeaway</a:t>
            </a:r>
            <a:r>
              <a:rPr lang="en-GB" dirty="0">
                <a:solidFill>
                  <a:schemeClr val="bg1"/>
                </a:solidFill>
              </a:rPr>
              <a:t>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- Cybersecurity and AI security share some goals</a:t>
            </a:r>
          </a:p>
          <a:p>
            <a:r>
              <a:rPr dirty="0">
                <a:solidFill>
                  <a:schemeClr val="bg1"/>
                </a:solidFill>
              </a:rPr>
              <a:t>- AI adds extra layers of risk and complexity</a:t>
            </a:r>
          </a:p>
          <a:p>
            <a:r>
              <a:rPr dirty="0">
                <a:solidFill>
                  <a:schemeClr val="bg1"/>
                </a:solidFill>
              </a:rPr>
              <a:t>- Different problems need different tools</a:t>
            </a:r>
          </a:p>
          <a:p>
            <a:r>
              <a:rPr dirty="0">
                <a:solidFill>
                  <a:schemeClr val="bg1"/>
                </a:solidFill>
              </a:rPr>
              <a:t>- Knowing the difference helps protect better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   </a:t>
            </a:r>
            <a:r>
              <a:rPr dirty="0">
                <a:solidFill>
                  <a:schemeClr val="bg1"/>
                </a:solidFill>
              </a:rPr>
              <a:t>Why AI security matters</a:t>
            </a:r>
          </a:p>
          <a:p>
            <a:r>
              <a:rPr lang="en-GB" dirty="0">
                <a:solidFill>
                  <a:schemeClr val="bg1"/>
                </a:solidFill>
              </a:rPr>
              <a:t>   </a:t>
            </a:r>
            <a:r>
              <a:rPr dirty="0">
                <a:solidFill>
                  <a:schemeClr val="bg1"/>
                </a:solidFill>
              </a:rPr>
              <a:t>Dangers</a:t>
            </a:r>
          </a:p>
          <a:p>
            <a:r>
              <a:rPr dirty="0">
                <a:solidFill>
                  <a:schemeClr val="bg1"/>
                </a:solidFill>
              </a:rPr>
              <a:t>  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Protection steps</a:t>
            </a:r>
          </a:p>
          <a:p>
            <a:r>
              <a:rPr dirty="0">
                <a:solidFill>
                  <a:schemeClr val="bg1"/>
                </a:solidFill>
              </a:rPr>
              <a:t>  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Laws</a:t>
            </a:r>
          </a:p>
          <a:p>
            <a:r>
              <a:rPr dirty="0">
                <a:solidFill>
                  <a:schemeClr val="bg1"/>
                </a:solidFill>
              </a:rPr>
              <a:t>  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Certifications</a:t>
            </a:r>
          </a:p>
          <a:p>
            <a:r>
              <a:rPr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dirty="0">
                <a:solidFill>
                  <a:schemeClr val="bg1"/>
                </a:solidFill>
              </a:rPr>
              <a:t>Hackers</a:t>
            </a:r>
          </a:p>
          <a:p>
            <a:r>
              <a:rPr dirty="0">
                <a:solidFill>
                  <a:schemeClr val="bg1"/>
                </a:solidFill>
              </a:rPr>
              <a:t>  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Monitoring</a:t>
            </a:r>
          </a:p>
          <a:p>
            <a:r>
              <a:rPr dirty="0">
                <a:solidFill>
                  <a:schemeClr val="bg1"/>
                </a:solidFill>
              </a:rPr>
              <a:t>  SME challenges</a:t>
            </a:r>
          </a:p>
          <a:p>
            <a:r>
              <a:rPr dirty="0">
                <a:solidFill>
                  <a:schemeClr val="bg1"/>
                </a:solidFill>
              </a:rPr>
              <a:t>  Insurance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Main Security Risks in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Data leaks</a:t>
            </a:r>
          </a:p>
          <a:p>
            <a:r>
              <a:rPr dirty="0">
                <a:solidFill>
                  <a:schemeClr val="bg1"/>
                </a:solidFill>
              </a:rPr>
              <a:t>- AI model theft</a:t>
            </a:r>
          </a:p>
          <a:p>
            <a:r>
              <a:rPr dirty="0">
                <a:solidFill>
                  <a:schemeClr val="bg1"/>
                </a:solidFill>
              </a:rPr>
              <a:t>- Bad input tricks AI</a:t>
            </a:r>
          </a:p>
          <a:p>
            <a:r>
              <a:rPr dirty="0">
                <a:solidFill>
                  <a:schemeClr val="bg1"/>
                </a:solidFill>
              </a:rPr>
              <a:t>- Bias in data</a:t>
            </a:r>
          </a:p>
          <a:p>
            <a:r>
              <a:rPr dirty="0">
                <a:solidFill>
                  <a:schemeClr val="bg1"/>
                </a:solidFill>
              </a:rPr>
              <a:t>- Unsafe third-party tools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Deepseek</a:t>
            </a:r>
            <a:r>
              <a:rPr lang="en-GB" dirty="0">
                <a:solidFill>
                  <a:schemeClr val="bg1"/>
                </a:solidFill>
              </a:rPr>
              <a:t> and Chinese Government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Can AI Systems Be Hacked?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Yes, AI can be hacked just like regular software</a:t>
            </a:r>
          </a:p>
          <a:p>
            <a:r>
              <a:rPr dirty="0">
                <a:solidFill>
                  <a:schemeClr val="bg1"/>
                </a:solidFill>
              </a:rPr>
              <a:t>- Attacks:</a:t>
            </a:r>
          </a:p>
          <a:p>
            <a:r>
              <a:rPr dirty="0">
                <a:solidFill>
                  <a:schemeClr val="bg1"/>
                </a:solidFill>
              </a:rPr>
              <a:t>  • Model copying</a:t>
            </a:r>
          </a:p>
          <a:p>
            <a:r>
              <a:rPr dirty="0">
                <a:solidFill>
                  <a:schemeClr val="bg1"/>
                </a:solidFill>
              </a:rPr>
              <a:t>  • Tricking with fake inputs</a:t>
            </a:r>
          </a:p>
          <a:p>
            <a:r>
              <a:rPr dirty="0">
                <a:solidFill>
                  <a:schemeClr val="bg1"/>
                </a:solidFill>
              </a:rPr>
              <a:t>  • Poisoning training data</a:t>
            </a:r>
          </a:p>
          <a:p>
            <a:r>
              <a:rPr dirty="0">
                <a:solidFill>
                  <a:schemeClr val="bg1"/>
                </a:solidFill>
              </a:rPr>
              <a:t>  • Rebuilding private data from outputs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Can Data Be Exfiltrated from AI?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Yes, AI data can be stolen</a:t>
            </a:r>
          </a:p>
          <a:p>
            <a:r>
              <a:rPr dirty="0">
                <a:solidFill>
                  <a:schemeClr val="bg1"/>
                </a:solidFill>
              </a:rPr>
              <a:t>- Methods:</a:t>
            </a:r>
          </a:p>
          <a:p>
            <a:r>
              <a:rPr dirty="0">
                <a:solidFill>
                  <a:schemeClr val="bg1"/>
                </a:solidFill>
              </a:rPr>
              <a:t>  • Model inversion</a:t>
            </a:r>
          </a:p>
          <a:p>
            <a:r>
              <a:rPr dirty="0">
                <a:solidFill>
                  <a:schemeClr val="bg1"/>
                </a:solidFill>
              </a:rPr>
              <a:t>  • Membership inference</a:t>
            </a:r>
          </a:p>
          <a:p>
            <a:r>
              <a:rPr dirty="0">
                <a:solidFill>
                  <a:schemeClr val="bg1"/>
                </a:solidFill>
              </a:rPr>
              <a:t>  • Prompt injection</a:t>
            </a:r>
          </a:p>
          <a:p>
            <a:r>
              <a:rPr dirty="0">
                <a:solidFill>
                  <a:schemeClr val="bg1"/>
                </a:solidFill>
              </a:rPr>
              <a:t>  • Weak cloud storage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Real Examples of AI Hacking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Tesla: stickers fooled lane recognition</a:t>
            </a:r>
          </a:p>
          <a:p>
            <a:r>
              <a:rPr dirty="0">
                <a:solidFill>
                  <a:schemeClr val="bg1"/>
                </a:solidFill>
              </a:rPr>
              <a:t>- Tay chatbot: turned toxic after user abuse</a:t>
            </a:r>
          </a:p>
          <a:p>
            <a:r>
              <a:rPr dirty="0">
                <a:solidFill>
                  <a:schemeClr val="bg1"/>
                </a:solidFill>
              </a:rPr>
              <a:t>- ImageNet: biased classifications</a:t>
            </a:r>
          </a:p>
          <a:p>
            <a:endParaRPr dirty="0">
              <a:solidFill>
                <a:schemeClr val="bg1"/>
              </a:solidFill>
            </a:endParaRPr>
          </a:p>
          <a:p>
            <a:r>
              <a:rPr dirty="0">
                <a:solidFill>
                  <a:schemeClr val="bg1"/>
                </a:solidFill>
              </a:rPr>
              <a:t>AI attacks are subtle—target data, models, and outputs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Real Examples of AI Data Leakage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Researchers got private info from chatbots</a:t>
            </a:r>
          </a:p>
          <a:p>
            <a:r>
              <a:rPr dirty="0">
                <a:solidFill>
                  <a:schemeClr val="bg1"/>
                </a:solidFill>
              </a:rPr>
              <a:t>- Image generators leaked training data</a:t>
            </a:r>
          </a:p>
          <a:p>
            <a:endParaRPr dirty="0"/>
          </a:p>
          <a:p>
            <a:r>
              <a:rPr dirty="0">
                <a:solidFill>
                  <a:schemeClr val="bg1"/>
                </a:solidFill>
              </a:rPr>
              <a:t>Protect AI with:</a:t>
            </a:r>
          </a:p>
          <a:p>
            <a:r>
              <a:rPr dirty="0">
                <a:solidFill>
                  <a:schemeClr val="bg1"/>
                </a:solidFill>
              </a:rPr>
              <a:t>- Encryption</a:t>
            </a:r>
          </a:p>
          <a:p>
            <a:r>
              <a:rPr dirty="0">
                <a:solidFill>
                  <a:schemeClr val="bg1"/>
                </a:solidFill>
              </a:rPr>
              <a:t>- Access controls</a:t>
            </a:r>
          </a:p>
          <a:p>
            <a:r>
              <a:rPr dirty="0">
                <a:solidFill>
                  <a:schemeClr val="bg1"/>
                </a:solidFill>
              </a:rPr>
              <a:t>- Regular testing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AI Security vs. Cybersecurity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Cybersecurity protects systems and personal data</a:t>
            </a:r>
          </a:p>
          <a:p>
            <a:r>
              <a:rPr dirty="0">
                <a:solidFill>
                  <a:schemeClr val="bg1"/>
                </a:solidFill>
              </a:rPr>
              <a:t>- AI security adds model behavior, training data risks</a:t>
            </a:r>
          </a:p>
          <a:p>
            <a:r>
              <a:rPr dirty="0">
                <a:solidFill>
                  <a:schemeClr val="bg1"/>
                </a:solidFill>
              </a:rPr>
              <a:t>- New AI threats: model theft, data poisoning, fake inputs</a:t>
            </a:r>
          </a:p>
          <a:p>
            <a:r>
              <a:rPr dirty="0">
                <a:solidFill>
                  <a:schemeClr val="bg1"/>
                </a:solidFill>
              </a:rPr>
              <a:t>- AI needs explainable decisions, not just access control</a:t>
            </a:r>
          </a:p>
          <a:p>
            <a:r>
              <a:rPr dirty="0">
                <a:solidFill>
                  <a:schemeClr val="bg1"/>
                </a:solidFill>
              </a:rPr>
              <a:t>- Cybersecurity = firewalls, antivirus</a:t>
            </a:r>
          </a:p>
          <a:p>
            <a:r>
              <a:rPr dirty="0">
                <a:solidFill>
                  <a:schemeClr val="bg1"/>
                </a:solidFill>
              </a:rPr>
              <a:t>- AI security = test models, secure data, privacy tools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How to Protect AI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>
                <a:solidFill>
                  <a:schemeClr val="bg1"/>
                </a:solidFill>
              </a:rPr>
              <a:t>Lock up data (encryption)</a:t>
            </a:r>
          </a:p>
          <a:p>
            <a:r>
              <a:rPr dirty="0">
                <a:solidFill>
                  <a:schemeClr val="bg1"/>
                </a:solidFill>
              </a:rPr>
              <a:t>- Limit access</a:t>
            </a:r>
          </a:p>
          <a:p>
            <a:r>
              <a:rPr dirty="0">
                <a:solidFill>
                  <a:schemeClr val="bg1"/>
                </a:solidFill>
              </a:rPr>
              <a:t>- Use only needed data</a:t>
            </a:r>
          </a:p>
          <a:p>
            <a:r>
              <a:rPr dirty="0">
                <a:solidFill>
                  <a:schemeClr val="bg1"/>
                </a:solidFill>
              </a:rPr>
              <a:t>- Add privacy tools</a:t>
            </a:r>
          </a:p>
          <a:p>
            <a:r>
              <a:rPr dirty="0">
                <a:solidFill>
                  <a:schemeClr val="bg1"/>
                </a:solidFill>
              </a:rPr>
              <a:t>- Build securely from the start</a:t>
            </a:r>
          </a:p>
          <a:p>
            <a:r>
              <a:rPr dirty="0">
                <a:solidFill>
                  <a:schemeClr val="bg1"/>
                </a:solidFill>
              </a:rPr>
              <a:t>- Monitor and train staff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ouse style">
  <a:themeElements>
    <a:clrScheme name="Clyde &amp; Co Teal">
      <a:dk1>
        <a:srgbClr val="53565A"/>
      </a:dk1>
      <a:lt1>
        <a:srgbClr val="FFFFFF"/>
      </a:lt1>
      <a:dk2>
        <a:srgbClr val="00677F"/>
      </a:dk2>
      <a:lt2>
        <a:srgbClr val="3389A0"/>
      </a:lt2>
      <a:accent1>
        <a:srgbClr val="66A7B8"/>
      </a:accent1>
      <a:accent2>
        <a:srgbClr val="CCE2E7"/>
      </a:accent2>
      <a:accent3>
        <a:srgbClr val="E6F0F3"/>
      </a:accent3>
      <a:accent4>
        <a:srgbClr val="D7D8D9"/>
      </a:accent4>
      <a:accent5>
        <a:srgbClr val="EBEBEC"/>
      </a:accent5>
      <a:accent6>
        <a:srgbClr val="840B55"/>
      </a:accent6>
      <a:hlink>
        <a:srgbClr val="00677F"/>
      </a:hlink>
      <a:folHlink>
        <a:srgbClr val="00677F"/>
      </a:folHlink>
    </a:clrScheme>
    <a:fontScheme name="Clyde &amp; Co.">
      <a:majorFont>
        <a:latin typeface="Caecilia LT Std Light"/>
        <a:ea typeface=""/>
        <a:cs typeface=""/>
      </a:majorFont>
      <a:minorFont>
        <a:latin typeface="Caecilia LT Std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4445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ouse style presentation (teal)" id="{673545F0-383E-4300-84B1-F71F6D3274EF}" vid="{B4BBA844-C059-45FC-9FE0-82432273EFF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3770</TotalTime>
  <Words>778</Words>
  <Application>Microsoft Office PowerPoint</Application>
  <PresentationFormat>On-screen Show (4:3)</PresentationFormat>
  <Paragraphs>102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.AppleSystemUIFont</vt:lpstr>
      <vt:lpstr>Aptos</vt:lpstr>
      <vt:lpstr>Arial</vt:lpstr>
      <vt:lpstr>Caecilia LT Std Light</vt:lpstr>
      <vt:lpstr>Caecilia LT Std Roman</vt:lpstr>
      <vt:lpstr>Calibri</vt:lpstr>
      <vt:lpstr>LucidaGrande</vt:lpstr>
      <vt:lpstr>Segoe UI</vt:lpstr>
      <vt:lpstr>Office Theme</vt:lpstr>
      <vt:lpstr>House style</vt:lpstr>
      <vt:lpstr>          The near-term challenges presented by AI on Cybersecurity   Nick Gibbons, Legal Director</vt:lpstr>
      <vt:lpstr>Introduction</vt:lpstr>
      <vt:lpstr>Main Security Risks in AI</vt:lpstr>
      <vt:lpstr>Can AI Systems Be Hacked?</vt:lpstr>
      <vt:lpstr>Can Data Be Exfiltrated from AI?</vt:lpstr>
      <vt:lpstr>Real Examples of AI Hacking</vt:lpstr>
      <vt:lpstr>Real Examples of AI Data Leakage</vt:lpstr>
      <vt:lpstr>AI Security vs. Cybersecurity</vt:lpstr>
      <vt:lpstr>How to Protect AI Systems</vt:lpstr>
      <vt:lpstr>Monitoring AI Security</vt:lpstr>
      <vt:lpstr>Rules, Ownership, and Certs</vt:lpstr>
      <vt:lpstr>SME Challenges</vt:lpstr>
      <vt:lpstr>AI Security Insurance</vt:lpstr>
      <vt:lpstr>Key Takeaways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Gibbons, Nick</cp:lastModifiedBy>
  <cp:revision>5</cp:revision>
  <dcterms:created xsi:type="dcterms:W3CDTF">2013-01-27T09:14:16Z</dcterms:created>
  <dcterms:modified xsi:type="dcterms:W3CDTF">2025-05-27T11:48:02Z</dcterms:modified>
  <cp:category/>
</cp:coreProperties>
</file>